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media/image3.png" ContentType="image/png"/>
  <Override PartName="/ppt/media/image28.png" ContentType="image/png"/>
  <Override PartName="/ppt/media/image1.jpeg" ContentType="image/jpeg"/>
  <Override PartName="/ppt/media/image8.png" ContentType="image/png"/>
  <Override PartName="/ppt/media/image38.png" ContentType="image/png"/>
  <Override PartName="/ppt/media/image2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9.png" ContentType="image/png"/>
  <Override PartName="/ppt/media/image29.jpeg" ContentType="image/jpe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30.png" ContentType="image/png"/>
  <Override PartName="/ppt/media/image31.jpeg" ContentType="image/jpe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9.png" ContentType="image/png"/>
  <Override PartName="/ppt/media/image40.png" ContentType="image/png"/>
  <Override PartName="/ppt/media/image41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960" cy="1468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4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4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0" y="0"/>
            <a:ext cx="9138240" cy="519228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2"/>
          <p:cNvSpPr/>
          <p:nvPr/>
        </p:nvSpPr>
        <p:spPr>
          <a:xfrm>
            <a:off x="181080" y="5142240"/>
            <a:ext cx="2967840" cy="196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 </a:t>
            </a:r>
            <a:r>
              <a:rPr b="0" lang="en-US" sz="1600" spc="-1" strike="noStrike">
                <a:solidFill>
                  <a:srgbClr val="808080"/>
                </a:solidFill>
                <a:latin typeface="Arial"/>
                <a:ea typeface="DejaVu Sans"/>
              </a:rPr>
              <a:t>(Team Leader)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  <p:sp>
        <p:nvSpPr>
          <p:cNvPr id="192" name="CustomShape 3"/>
          <p:cNvSpPr/>
          <p:nvPr/>
        </p:nvSpPr>
        <p:spPr>
          <a:xfrm>
            <a:off x="4295520" y="5308200"/>
            <a:ext cx="2668320" cy="176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93" name="CustomShape 4"/>
          <p:cNvSpPr/>
          <p:nvPr/>
        </p:nvSpPr>
        <p:spPr>
          <a:xfrm>
            <a:off x="3150720" y="4164840"/>
            <a:ext cx="5983920" cy="113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94" name="Picture 2" descr=""/>
          <p:cNvPicPr/>
          <p:nvPr/>
        </p:nvPicPr>
        <p:blipFill>
          <a:blip r:embed="rId2"/>
          <a:stretch/>
        </p:blipFill>
        <p:spPr>
          <a:xfrm>
            <a:off x="7131240" y="5546520"/>
            <a:ext cx="1802880" cy="1152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Picture 237" descr=""/>
          <p:cNvPicPr/>
          <p:nvPr/>
        </p:nvPicPr>
        <p:blipFill>
          <a:blip r:embed="rId1"/>
          <a:stretch/>
        </p:blipFill>
        <p:spPr>
          <a:xfrm>
            <a:off x="0" y="0"/>
            <a:ext cx="2222640" cy="1975320"/>
          </a:xfrm>
          <a:prstGeom prst="rect">
            <a:avLst/>
          </a:prstGeom>
          <a:ln>
            <a:noFill/>
          </a:ln>
        </p:spPr>
      </p:pic>
      <p:sp>
        <p:nvSpPr>
          <p:cNvPr id="259" name="CustomShape 1"/>
          <p:cNvSpPr/>
          <p:nvPr/>
        </p:nvSpPr>
        <p:spPr>
          <a:xfrm>
            <a:off x="2194560" y="274320"/>
            <a:ext cx="6765840" cy="75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User Management: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Responsible for the Management of the Users Roles</a:t>
            </a:r>
            <a:endParaRPr b="0" lang="en-US" sz="20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Pre-Processing: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Limitization, Stemming,Tokenization, Word Correction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Bing API for correction</a:t>
            </a:r>
            <a:endParaRPr b="0" lang="en-US" sz="20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Processing: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(SVM , Random Forest, Naive Bayes)</a:t>
            </a:r>
            <a:endParaRPr b="0" lang="en-US" sz="20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Reports: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Are automatically generated reports about the system 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overall the number of bully message detected , etc…</a:t>
            </a:r>
            <a:endParaRPr b="0" lang="en-US" sz="20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Learning: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Self-Learning for the system based on the decision taken 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by the supervisor about the user rating</a:t>
            </a:r>
            <a:endParaRPr b="0" lang="en-US" sz="20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Notification: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Notify the user about the new messages and bully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messages received</a:t>
            </a:r>
            <a:endParaRPr b="0" lang="en-US" sz="20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Training: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Train the model by data set or wrong classification</a:t>
            </a:r>
            <a:endParaRPr b="0" lang="en-US" sz="20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Messages: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Receive messages from Twitter, Facebook , Whatsapp 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API 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60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2760" cy="109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7" dur="indefinite" restart="never" nodeType="tmRoot">
          <p:childTnLst>
            <p:seq>
              <p:cTn id="17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Use Case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62" name="Picture 2" descr=""/>
          <p:cNvPicPr/>
          <p:nvPr/>
        </p:nvPicPr>
        <p:blipFill>
          <a:blip r:embed="rId1"/>
          <a:stretch/>
        </p:blipFill>
        <p:spPr>
          <a:xfrm>
            <a:off x="822960" y="1423800"/>
            <a:ext cx="7385400" cy="4379040"/>
          </a:xfrm>
          <a:prstGeom prst="rect">
            <a:avLst/>
          </a:prstGeom>
          <a:ln>
            <a:noFill/>
          </a:ln>
        </p:spPr>
      </p:pic>
      <p:pic>
        <p:nvPicPr>
          <p:cNvPr id="263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2760" cy="109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9" dur="indefinite" restart="never" nodeType="tmRoot">
          <p:childTnLst>
            <p:seq>
              <p:cTn id="18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2209680" y="304920"/>
            <a:ext cx="4723560" cy="76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Block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65" name="Picture 3" descr=""/>
          <p:cNvPicPr/>
          <p:nvPr/>
        </p:nvPicPr>
        <p:blipFill>
          <a:blip r:embed="rId1"/>
          <a:stretch/>
        </p:blipFill>
        <p:spPr>
          <a:xfrm>
            <a:off x="376200" y="1447920"/>
            <a:ext cx="8390880" cy="5142960"/>
          </a:xfrm>
          <a:prstGeom prst="rect">
            <a:avLst/>
          </a:prstGeom>
          <a:ln>
            <a:noFill/>
          </a:ln>
        </p:spPr>
      </p:pic>
      <p:pic>
        <p:nvPicPr>
          <p:cNvPr id="266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2760" cy="109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81" dur="indefinite" restart="never" nodeType="tmRoot">
          <p:childTnLst>
            <p:seq>
              <p:cTn id="18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1728720" y="457200"/>
            <a:ext cx="6247800" cy="76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Data Flow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68" name="Picture 3" descr=""/>
          <p:cNvPicPr/>
          <p:nvPr/>
        </p:nvPicPr>
        <p:blipFill>
          <a:blip r:embed="rId1"/>
          <a:stretch/>
        </p:blipFill>
        <p:spPr>
          <a:xfrm>
            <a:off x="566640" y="1981080"/>
            <a:ext cx="8009640" cy="3913920"/>
          </a:xfrm>
          <a:prstGeom prst="rect">
            <a:avLst/>
          </a:prstGeom>
          <a:ln>
            <a:noFill/>
          </a:ln>
        </p:spPr>
      </p:pic>
      <p:pic>
        <p:nvPicPr>
          <p:cNvPr id="269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2760" cy="109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83" dur="indefinite" restart="never" nodeType="tmRoot">
          <p:childTnLst>
            <p:seq>
              <p:cTn id="18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2465280" y="526320"/>
            <a:ext cx="4700520" cy="75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System Overview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71" name="Picture 282" descr=""/>
          <p:cNvPicPr/>
          <p:nvPr/>
        </p:nvPicPr>
        <p:blipFill>
          <a:blip r:embed="rId1"/>
          <a:stretch/>
        </p:blipFill>
        <p:spPr>
          <a:xfrm>
            <a:off x="385200" y="1286280"/>
            <a:ext cx="8352720" cy="5563440"/>
          </a:xfrm>
          <a:prstGeom prst="rect">
            <a:avLst/>
          </a:prstGeom>
          <a:ln>
            <a:noFill/>
          </a:ln>
        </p:spPr>
      </p:pic>
      <p:pic>
        <p:nvPicPr>
          <p:cNvPr id="272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2760" cy="109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85" dur="indefinite" restart="never" nodeType="tmRoot">
          <p:childTnLst>
            <p:seq>
              <p:cTn id="18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Picture 4" descr=""/>
          <p:cNvPicPr/>
          <p:nvPr/>
        </p:nvPicPr>
        <p:blipFill>
          <a:blip r:embed="rId1"/>
          <a:stretch/>
        </p:blipFill>
        <p:spPr>
          <a:xfrm>
            <a:off x="99360" y="1829520"/>
            <a:ext cx="1637280" cy="4113360"/>
          </a:xfrm>
          <a:prstGeom prst="rect">
            <a:avLst/>
          </a:prstGeom>
          <a:ln>
            <a:noFill/>
          </a:ln>
        </p:spPr>
      </p:pic>
      <p:pic>
        <p:nvPicPr>
          <p:cNvPr id="274" name="Picture 6" descr=""/>
          <p:cNvPicPr/>
          <p:nvPr/>
        </p:nvPicPr>
        <p:blipFill>
          <a:blip r:embed="rId2"/>
          <a:stretch/>
        </p:blipFill>
        <p:spPr>
          <a:xfrm>
            <a:off x="1828800" y="1829520"/>
            <a:ext cx="1637280" cy="4113360"/>
          </a:xfrm>
          <a:prstGeom prst="rect">
            <a:avLst/>
          </a:prstGeom>
          <a:ln>
            <a:noFill/>
          </a:ln>
        </p:spPr>
      </p:pic>
      <p:pic>
        <p:nvPicPr>
          <p:cNvPr id="275" name="Picture 8" descr=""/>
          <p:cNvPicPr/>
          <p:nvPr/>
        </p:nvPicPr>
        <p:blipFill>
          <a:blip r:embed="rId3"/>
          <a:stretch/>
        </p:blipFill>
        <p:spPr>
          <a:xfrm>
            <a:off x="3566160" y="1828800"/>
            <a:ext cx="1637280" cy="4113360"/>
          </a:xfrm>
          <a:prstGeom prst="rect">
            <a:avLst/>
          </a:prstGeom>
          <a:ln>
            <a:noFill/>
          </a:ln>
        </p:spPr>
      </p:pic>
      <p:pic>
        <p:nvPicPr>
          <p:cNvPr id="276" name="Picture 10" descr=""/>
          <p:cNvPicPr/>
          <p:nvPr/>
        </p:nvPicPr>
        <p:blipFill>
          <a:blip r:embed="rId4"/>
          <a:stretch/>
        </p:blipFill>
        <p:spPr>
          <a:xfrm>
            <a:off x="5303520" y="1828800"/>
            <a:ext cx="1637280" cy="4113360"/>
          </a:xfrm>
          <a:prstGeom prst="rect">
            <a:avLst/>
          </a:prstGeom>
          <a:ln>
            <a:noFill/>
          </a:ln>
        </p:spPr>
      </p:pic>
      <p:sp>
        <p:nvSpPr>
          <p:cNvPr id="277" name="CustomShape 1"/>
          <p:cNvSpPr/>
          <p:nvPr/>
        </p:nvSpPr>
        <p:spPr>
          <a:xfrm>
            <a:off x="3457080" y="159480"/>
            <a:ext cx="2055960" cy="63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GUI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278" name="Picture 251" descr=""/>
          <p:cNvPicPr/>
          <p:nvPr/>
        </p:nvPicPr>
        <p:blipFill>
          <a:blip r:embed="rId5"/>
          <a:stretch/>
        </p:blipFill>
        <p:spPr>
          <a:xfrm>
            <a:off x="7132320" y="1821600"/>
            <a:ext cx="2012400" cy="3481200"/>
          </a:xfrm>
          <a:prstGeom prst="rect">
            <a:avLst/>
          </a:prstGeom>
          <a:ln>
            <a:noFill/>
          </a:ln>
        </p:spPr>
      </p:pic>
      <p:pic>
        <p:nvPicPr>
          <p:cNvPr id="279" name="Picture 170" descr=""/>
          <p:cNvPicPr/>
          <p:nvPr/>
        </p:nvPicPr>
        <p:blipFill>
          <a:blip r:embed="rId6"/>
          <a:stretch/>
        </p:blipFill>
        <p:spPr>
          <a:xfrm>
            <a:off x="7589520" y="91800"/>
            <a:ext cx="1553760" cy="1232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87" dur="indefinite" restart="never" nodeType="tmRoot">
          <p:childTnLst>
            <p:seq>
              <p:cTn id="188" dur="indefinite" nodeType="mainSeq">
                <p:childTnLst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3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4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9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4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9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3457080" y="159480"/>
            <a:ext cx="2055960" cy="63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Demo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281" name="Picture 170" descr=""/>
          <p:cNvPicPr/>
          <p:nvPr/>
        </p:nvPicPr>
        <p:blipFill>
          <a:blip r:embed="rId1"/>
          <a:stretch/>
        </p:blipFill>
        <p:spPr>
          <a:xfrm>
            <a:off x="7589520" y="91800"/>
            <a:ext cx="1553760" cy="1232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0" dur="indefinite" restart="never" nodeType="tmRoot">
          <p:childTnLst>
            <p:seq>
              <p:cTn id="21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icture 4" descr=""/>
          <p:cNvPicPr/>
          <p:nvPr/>
        </p:nvPicPr>
        <p:blipFill>
          <a:blip r:embed="rId1"/>
          <a:stretch/>
        </p:blipFill>
        <p:spPr>
          <a:xfrm>
            <a:off x="152280" y="990720"/>
            <a:ext cx="3242520" cy="891000"/>
          </a:xfrm>
          <a:prstGeom prst="rect">
            <a:avLst/>
          </a:prstGeom>
          <a:ln>
            <a:noFill/>
          </a:ln>
        </p:spPr>
      </p:pic>
      <p:pic>
        <p:nvPicPr>
          <p:cNvPr id="196" name="Picture 5" descr=""/>
          <p:cNvPicPr/>
          <p:nvPr/>
        </p:nvPicPr>
        <p:blipFill>
          <a:blip r:embed="rId2"/>
          <a:stretch/>
        </p:blipFill>
        <p:spPr>
          <a:xfrm>
            <a:off x="0" y="1882800"/>
            <a:ext cx="3884760" cy="918000"/>
          </a:xfrm>
          <a:prstGeom prst="rect">
            <a:avLst/>
          </a:prstGeom>
          <a:ln>
            <a:noFill/>
          </a:ln>
        </p:spPr>
      </p:pic>
      <p:sp>
        <p:nvSpPr>
          <p:cNvPr id="197" name="CustomShape 1"/>
          <p:cNvSpPr/>
          <p:nvPr/>
        </p:nvSpPr>
        <p:spPr>
          <a:xfrm>
            <a:off x="2819520" y="1208160"/>
            <a:ext cx="1827360" cy="45576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pic>
        <p:nvPicPr>
          <p:cNvPr id="198" name="Picture 6" descr=""/>
          <p:cNvPicPr/>
          <p:nvPr/>
        </p:nvPicPr>
        <p:blipFill>
          <a:blip r:embed="rId3"/>
          <a:stretch/>
        </p:blipFill>
        <p:spPr>
          <a:xfrm>
            <a:off x="4648320" y="1080720"/>
            <a:ext cx="3579840" cy="792720"/>
          </a:xfrm>
          <a:prstGeom prst="rect">
            <a:avLst/>
          </a:prstGeom>
          <a:ln>
            <a:noFill/>
          </a:ln>
        </p:spPr>
      </p:pic>
      <p:sp>
        <p:nvSpPr>
          <p:cNvPr id="199" name="CustomShape 2"/>
          <p:cNvSpPr/>
          <p:nvPr/>
        </p:nvSpPr>
        <p:spPr>
          <a:xfrm>
            <a:off x="5029200" y="1208160"/>
            <a:ext cx="989280" cy="36360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You’re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6438960" y="1208160"/>
            <a:ext cx="1179720" cy="36360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Trash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1" name="CustomShape 4"/>
          <p:cNvSpPr/>
          <p:nvPr/>
        </p:nvSpPr>
        <p:spPr>
          <a:xfrm rot="5400000">
            <a:off x="4396680" y="2264040"/>
            <a:ext cx="1827360" cy="45576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2" name="CustomShape 5"/>
          <p:cNvSpPr/>
          <p:nvPr/>
        </p:nvSpPr>
        <p:spPr>
          <a:xfrm>
            <a:off x="3733920" y="3407040"/>
            <a:ext cx="2208240" cy="91224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Personal pronoun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used when directly addressing people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 rot="5400000">
            <a:off x="6249960" y="2264040"/>
            <a:ext cx="1827360" cy="45576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4" name="CustomShape 7"/>
          <p:cNvSpPr/>
          <p:nvPr/>
        </p:nvSpPr>
        <p:spPr>
          <a:xfrm>
            <a:off x="6438960" y="3407040"/>
            <a:ext cx="2170440" cy="146088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An offensive word when combined with personal pronouns creates a cyberbullying sample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205" name="Group 8"/>
          <p:cNvGrpSpPr/>
          <p:nvPr/>
        </p:nvGrpSpPr>
        <p:grpSpPr>
          <a:xfrm>
            <a:off x="289800" y="2821680"/>
            <a:ext cx="3242520" cy="974520"/>
            <a:chOff x="289800" y="2821680"/>
            <a:chExt cx="3242520" cy="974520"/>
          </a:xfrm>
        </p:grpSpPr>
        <p:pic>
          <p:nvPicPr>
            <p:cNvPr id="206" name="Picture 3" descr=""/>
            <p:cNvPicPr/>
            <p:nvPr/>
          </p:nvPicPr>
          <p:blipFill>
            <a:blip r:embed="rId4"/>
            <a:stretch/>
          </p:blipFill>
          <p:spPr>
            <a:xfrm>
              <a:off x="289800" y="2821680"/>
              <a:ext cx="3242520" cy="9745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07" name="CustomShape 9"/>
            <p:cNvSpPr/>
            <p:nvPr/>
          </p:nvSpPr>
          <p:spPr>
            <a:xfrm>
              <a:off x="1371600" y="3218400"/>
              <a:ext cx="304200" cy="181440"/>
            </a:xfrm>
            <a:prstGeom prst="rect">
              <a:avLst/>
            </a:prstGeom>
            <a:solidFill>
              <a:srgbClr val="ff0000"/>
            </a:solidFill>
            <a:ln>
              <a:rou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/>
          </p:style>
        </p:sp>
      </p:grpSp>
      <p:pic>
        <p:nvPicPr>
          <p:cNvPr id="208" name="Picture 170" descr=""/>
          <p:cNvPicPr/>
          <p:nvPr/>
        </p:nvPicPr>
        <p:blipFill>
          <a:blip r:embed="rId5"/>
          <a:stretch/>
        </p:blipFill>
        <p:spPr>
          <a:xfrm>
            <a:off x="7760880" y="92160"/>
            <a:ext cx="1382760" cy="109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>
                <p:childTnLst>
                  <p:par>
                    <p:cTn id="5" fill="hold">
                      <p:stCondLst>
                        <p:cond delay="indefinite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7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fill="hold" presetClass="entr" presetID="16" presetSubtype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 transition="in">
                                      <p:cBhvr additive="repl">
                                        <p:cTn id="32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2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2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7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66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69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5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8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1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4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icture 2" descr=""/>
          <p:cNvPicPr/>
          <p:nvPr/>
        </p:nvPicPr>
        <p:blipFill>
          <a:blip r:embed="rId1"/>
          <a:stretch/>
        </p:blipFill>
        <p:spPr>
          <a:xfrm>
            <a:off x="4965480" y="1667880"/>
            <a:ext cx="3427560" cy="1289160"/>
          </a:xfrm>
          <a:prstGeom prst="rect">
            <a:avLst/>
          </a:prstGeom>
          <a:ln>
            <a:noFill/>
          </a:ln>
        </p:spPr>
      </p:pic>
      <p:sp>
        <p:nvSpPr>
          <p:cNvPr id="210" name="CustomShape 1"/>
          <p:cNvSpPr/>
          <p:nvPr/>
        </p:nvSpPr>
        <p:spPr>
          <a:xfrm>
            <a:off x="5224680" y="1882800"/>
            <a:ext cx="608040" cy="363600"/>
          </a:xfrm>
          <a:prstGeom prst="rect">
            <a:avLst/>
          </a:prstGeom>
          <a:ln>
            <a:solidFill>
              <a:schemeClr val="tx1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Why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5963040" y="1882440"/>
            <a:ext cx="715680" cy="36360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Don’t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12" name="Picture 4" descr=""/>
          <p:cNvPicPr/>
          <p:nvPr/>
        </p:nvPicPr>
        <p:blipFill>
          <a:blip r:embed="rId2"/>
          <a:stretch/>
        </p:blipFill>
        <p:spPr>
          <a:xfrm>
            <a:off x="152280" y="990720"/>
            <a:ext cx="3242520" cy="891000"/>
          </a:xfrm>
          <a:prstGeom prst="rect">
            <a:avLst/>
          </a:prstGeom>
          <a:ln>
            <a:noFill/>
          </a:ln>
        </p:spPr>
      </p:pic>
      <p:pic>
        <p:nvPicPr>
          <p:cNvPr id="213" name="Picture 5" descr=""/>
          <p:cNvPicPr/>
          <p:nvPr/>
        </p:nvPicPr>
        <p:blipFill>
          <a:blip r:embed="rId3"/>
          <a:stretch/>
        </p:blipFill>
        <p:spPr>
          <a:xfrm>
            <a:off x="0" y="1882800"/>
            <a:ext cx="3884760" cy="918000"/>
          </a:xfrm>
          <a:prstGeom prst="rect">
            <a:avLst/>
          </a:prstGeom>
          <a:ln>
            <a:noFill/>
          </a:ln>
        </p:spPr>
      </p:pic>
      <p:sp>
        <p:nvSpPr>
          <p:cNvPr id="214" name="CustomShape 3"/>
          <p:cNvSpPr/>
          <p:nvPr/>
        </p:nvSpPr>
        <p:spPr>
          <a:xfrm>
            <a:off x="3962520" y="2113920"/>
            <a:ext cx="1065240" cy="45576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15" name="CustomShape 4"/>
          <p:cNvSpPr/>
          <p:nvPr/>
        </p:nvSpPr>
        <p:spPr>
          <a:xfrm>
            <a:off x="6858000" y="1889280"/>
            <a:ext cx="760680" cy="36360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you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6" name="CustomShape 5"/>
          <p:cNvSpPr/>
          <p:nvPr/>
        </p:nvSpPr>
        <p:spPr>
          <a:xfrm>
            <a:off x="5509080" y="2346480"/>
            <a:ext cx="432000" cy="36360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go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7" name="CustomShape 6"/>
          <p:cNvSpPr/>
          <p:nvPr/>
        </p:nvSpPr>
        <p:spPr>
          <a:xfrm>
            <a:off x="6172200" y="2346480"/>
            <a:ext cx="912960" cy="36360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kys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8" name="CustomShape 7"/>
          <p:cNvSpPr/>
          <p:nvPr/>
        </p:nvSpPr>
        <p:spPr>
          <a:xfrm rot="5400000">
            <a:off x="5538600" y="3401640"/>
            <a:ext cx="1827360" cy="45576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19" name="CustomShape 8"/>
          <p:cNvSpPr/>
          <p:nvPr/>
        </p:nvSpPr>
        <p:spPr>
          <a:xfrm>
            <a:off x="4267080" y="4544640"/>
            <a:ext cx="4341960" cy="91224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Kys is a slang word which stand for kill yourself also considered as a cyberbullying sample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CustomShape 9"/>
          <p:cNvSpPr/>
          <p:nvPr/>
        </p:nvSpPr>
        <p:spPr>
          <a:xfrm>
            <a:off x="2724840" y="6488640"/>
            <a:ext cx="64332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13716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http://www.noswearing.com/dictionary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221" name="Group 10"/>
          <p:cNvGrpSpPr/>
          <p:nvPr/>
        </p:nvGrpSpPr>
        <p:grpSpPr>
          <a:xfrm>
            <a:off x="289800" y="2821680"/>
            <a:ext cx="3242520" cy="974520"/>
            <a:chOff x="289800" y="2821680"/>
            <a:chExt cx="3242520" cy="974520"/>
          </a:xfrm>
        </p:grpSpPr>
        <p:pic>
          <p:nvPicPr>
            <p:cNvPr id="222" name="Picture 3" descr=""/>
            <p:cNvPicPr/>
            <p:nvPr/>
          </p:nvPicPr>
          <p:blipFill>
            <a:blip r:embed="rId4"/>
            <a:stretch/>
          </p:blipFill>
          <p:spPr>
            <a:xfrm>
              <a:off x="289800" y="2821680"/>
              <a:ext cx="3242520" cy="9745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23" name="CustomShape 11"/>
            <p:cNvSpPr/>
            <p:nvPr/>
          </p:nvSpPr>
          <p:spPr>
            <a:xfrm>
              <a:off x="1371600" y="3218400"/>
              <a:ext cx="304200" cy="181440"/>
            </a:xfrm>
            <a:prstGeom prst="rect">
              <a:avLst/>
            </a:prstGeom>
            <a:solidFill>
              <a:srgbClr val="ff0000"/>
            </a:solidFill>
            <a:ln>
              <a:rou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/>
          </p:style>
        </p:sp>
      </p:grpSp>
      <p:pic>
        <p:nvPicPr>
          <p:cNvPr id="224" name="Picture 170" descr=""/>
          <p:cNvPicPr/>
          <p:nvPr/>
        </p:nvPicPr>
        <p:blipFill>
          <a:blip r:embed="rId5"/>
          <a:stretch/>
        </p:blipFill>
        <p:spPr>
          <a:xfrm>
            <a:off x="7760880" y="92160"/>
            <a:ext cx="1382760" cy="109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9" dur="indefinite" restart="never" nodeType="tmRoot">
          <p:childTnLst>
            <p:seq>
              <p:cTn id="90" dur="indefinite" nodeType="mainSeq">
                <p:childTnLst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5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nodeType="clickEffect" fill="hold" presetClass="entr" presetID="16" presetSubtype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 transition="in">
                                      <p:cBhvr additive="repl">
                                        <p:cTn id="100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5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5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0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0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5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nodeType="click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39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42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45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48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5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54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5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6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6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Picture 2" descr=""/>
          <p:cNvPicPr/>
          <p:nvPr/>
        </p:nvPicPr>
        <p:blipFill>
          <a:blip r:embed="rId1"/>
          <a:stretch/>
        </p:blipFill>
        <p:spPr>
          <a:xfrm>
            <a:off x="1828800" y="0"/>
            <a:ext cx="5856480" cy="6870960"/>
          </a:xfrm>
          <a:prstGeom prst="rect">
            <a:avLst/>
          </a:prstGeom>
          <a:ln>
            <a:noFill/>
          </a:ln>
        </p:spPr>
      </p:pic>
      <p:pic>
        <p:nvPicPr>
          <p:cNvPr id="226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2760" cy="109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65" dur="indefinite" restart="never" nodeType="tmRoot">
          <p:childTnLst>
            <p:seq>
              <p:cTn id="1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685800" y="304920"/>
            <a:ext cx="7770960" cy="146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Most Important Algorithm</a:t>
            </a:r>
            <a:endParaRPr b="0" lang="en-US" sz="4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Sentiment Analysis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28" name="Picture 170" descr=""/>
          <p:cNvPicPr/>
          <p:nvPr/>
        </p:nvPicPr>
        <p:blipFill>
          <a:blip r:embed="rId1"/>
          <a:stretch/>
        </p:blipFill>
        <p:spPr>
          <a:xfrm>
            <a:off x="7760880" y="92160"/>
            <a:ext cx="1382760" cy="109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67" dur="indefinite" restart="never" nodeType="tmRoot">
          <p:childTnLst>
            <p:seq>
              <p:cTn id="1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Functional Requirement</a:t>
            </a:r>
            <a:endParaRPr b="0" lang="en-US" sz="4400" spc="-1" strike="noStrike">
              <a:latin typeface="Arial"/>
            </a:endParaRPr>
          </a:p>
        </p:txBody>
      </p:sp>
      <p:graphicFrame>
        <p:nvGraphicFramePr>
          <p:cNvPr id="230" name="Table 2"/>
          <p:cNvGraphicFramePr/>
          <p:nvPr/>
        </p:nvGraphicFramePr>
        <p:xfrm>
          <a:off x="628560" y="1376640"/>
          <a:ext cx="7886160" cy="4433040"/>
        </p:xfrm>
        <a:graphic>
          <a:graphicData uri="http://schemas.openxmlformats.org/drawingml/2006/table">
            <a:tbl>
              <a:tblPr/>
              <a:tblGrid>
                <a:gridCol w="2491200"/>
                <a:gridCol w="5395320"/>
              </a:tblGrid>
              <a:tr h="111564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User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20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Login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0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Sign Up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0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Update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0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Logout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0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Rating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101196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Messages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8eb4e3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164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Send messages &amp; Receive messages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164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Encrypt &amp; Decrypt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164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Copy &amp; Paste message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103788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558ed5"/>
                    </a:solidFill>
                  </a:tcPr>
                </a:tc>
                <a:tc>
                  <a:txBody>
                    <a:bodyPr lIns="68400" rIns="68400"/>
                    <a:p>
                      <a:pPr marL="457200" indent="-4557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Preprocessing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57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Feature extraction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57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Classification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126792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alibri"/>
                          <a:ea typeface="DejaVu Sans"/>
                        </a:rPr>
                        <a:t>System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17375e"/>
                    </a:solidFill>
                  </a:tcPr>
                </a:tc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164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Notify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164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Result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164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Upgrade Classifier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fbfbf"/>
                    </a:solidFill>
                  </a:tcPr>
                </a:tc>
              </a:tr>
            </a:tbl>
          </a:graphicData>
        </a:graphic>
      </p:graphicFrame>
      <p:pic>
        <p:nvPicPr>
          <p:cNvPr id="231" name="Picture 170" descr=""/>
          <p:cNvPicPr/>
          <p:nvPr/>
        </p:nvPicPr>
        <p:blipFill>
          <a:blip r:embed="rId1"/>
          <a:stretch/>
        </p:blipFill>
        <p:spPr>
          <a:xfrm>
            <a:off x="7760880" y="92160"/>
            <a:ext cx="1382760" cy="109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69" dur="indefinite" restart="never" nodeType="tmRoot">
          <p:childTnLst>
            <p:seq>
              <p:cTn id="1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731520" y="346320"/>
            <a:ext cx="6021720" cy="11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Non Functional Requirements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233" name="Group 2"/>
          <p:cNvGrpSpPr/>
          <p:nvPr/>
        </p:nvGrpSpPr>
        <p:grpSpPr>
          <a:xfrm>
            <a:off x="-90360" y="1737360"/>
            <a:ext cx="3015720" cy="4131720"/>
            <a:chOff x="-90360" y="1737360"/>
            <a:chExt cx="3015720" cy="4131720"/>
          </a:xfrm>
        </p:grpSpPr>
        <p:sp>
          <p:nvSpPr>
            <p:cNvPr id="234" name="CustomShape 3"/>
            <p:cNvSpPr/>
            <p:nvPr/>
          </p:nvSpPr>
          <p:spPr>
            <a:xfrm>
              <a:off x="220320" y="1737360"/>
              <a:ext cx="1667160" cy="199116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235" name="Picture 2" descr=""/>
            <p:cNvPicPr/>
            <p:nvPr/>
          </p:nvPicPr>
          <p:blipFill>
            <a:blip r:embed="rId1"/>
            <a:stretch/>
          </p:blipFill>
          <p:spPr>
            <a:xfrm>
              <a:off x="608400" y="2204640"/>
              <a:ext cx="902880" cy="1071000"/>
            </a:xfrm>
            <a:prstGeom prst="rect">
              <a:avLst/>
            </a:prstGeom>
            <a:ln>
              <a:noFill/>
            </a:ln>
          </p:spPr>
        </p:pic>
        <p:sp>
          <p:nvSpPr>
            <p:cNvPr id="236" name="CustomShape 4"/>
            <p:cNvSpPr/>
            <p:nvPr/>
          </p:nvSpPr>
          <p:spPr>
            <a:xfrm flipH="1">
              <a:off x="1050480" y="4253400"/>
              <a:ext cx="3600" cy="8409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7" name="CustomShape 5"/>
            <p:cNvSpPr/>
            <p:nvPr/>
          </p:nvSpPr>
          <p:spPr>
            <a:xfrm>
              <a:off x="-90360" y="5229720"/>
              <a:ext cx="2312280" cy="6393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 algn="ctr"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Have Encryption and Decryption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238" name="CustomShape 6"/>
            <p:cNvSpPr/>
            <p:nvPr/>
          </p:nvSpPr>
          <p:spPr>
            <a:xfrm>
              <a:off x="613080" y="3791880"/>
              <a:ext cx="2312280" cy="456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Security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239" name="Group 7"/>
          <p:cNvGrpSpPr/>
          <p:nvPr/>
        </p:nvGrpSpPr>
        <p:grpSpPr>
          <a:xfrm>
            <a:off x="3230640" y="1757520"/>
            <a:ext cx="2803320" cy="4318560"/>
            <a:chOff x="3230640" y="1757520"/>
            <a:chExt cx="2803320" cy="4318560"/>
          </a:xfrm>
        </p:grpSpPr>
        <p:sp>
          <p:nvSpPr>
            <p:cNvPr id="240" name="CustomShape 8"/>
            <p:cNvSpPr/>
            <p:nvPr/>
          </p:nvSpPr>
          <p:spPr>
            <a:xfrm>
              <a:off x="3435120" y="1757520"/>
              <a:ext cx="1692720" cy="199116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241" name="Picture 4" descr=""/>
            <p:cNvPicPr/>
            <p:nvPr/>
          </p:nvPicPr>
          <p:blipFill>
            <a:blip r:embed="rId2"/>
            <a:stretch/>
          </p:blipFill>
          <p:spPr>
            <a:xfrm>
              <a:off x="3853440" y="2253600"/>
              <a:ext cx="855720" cy="1013760"/>
            </a:xfrm>
            <a:prstGeom prst="rect">
              <a:avLst/>
            </a:prstGeom>
            <a:ln>
              <a:noFill/>
            </a:ln>
          </p:spPr>
        </p:pic>
        <p:sp>
          <p:nvSpPr>
            <p:cNvPr id="242" name="CustomShape 9"/>
            <p:cNvSpPr/>
            <p:nvPr/>
          </p:nvSpPr>
          <p:spPr>
            <a:xfrm flipH="1">
              <a:off x="4339800" y="4417560"/>
              <a:ext cx="3600" cy="8409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3" name="CustomShape 10"/>
            <p:cNvSpPr/>
            <p:nvPr/>
          </p:nvSpPr>
          <p:spPr>
            <a:xfrm>
              <a:off x="3230640" y="5436720"/>
              <a:ext cx="2347920" cy="6393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Both Desktop and Android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244" name="CustomShape 11"/>
            <p:cNvSpPr/>
            <p:nvPr/>
          </p:nvSpPr>
          <p:spPr>
            <a:xfrm>
              <a:off x="3686040" y="3956040"/>
              <a:ext cx="2347920" cy="456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Portability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245" name="Group 12"/>
          <p:cNvGrpSpPr/>
          <p:nvPr/>
        </p:nvGrpSpPr>
        <p:grpSpPr>
          <a:xfrm>
            <a:off x="6309360" y="1743480"/>
            <a:ext cx="2999160" cy="3742200"/>
            <a:chOff x="6309360" y="1743480"/>
            <a:chExt cx="2999160" cy="3742200"/>
          </a:xfrm>
        </p:grpSpPr>
        <p:sp>
          <p:nvSpPr>
            <p:cNvPr id="246" name="CustomShape 13"/>
            <p:cNvSpPr/>
            <p:nvPr/>
          </p:nvSpPr>
          <p:spPr>
            <a:xfrm>
              <a:off x="6535080" y="1743480"/>
              <a:ext cx="1740960" cy="199116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247" name="Picture 6" descr=""/>
            <p:cNvPicPr/>
            <p:nvPr/>
          </p:nvPicPr>
          <p:blipFill>
            <a:blip r:embed="rId3"/>
            <a:stretch/>
          </p:blipFill>
          <p:spPr>
            <a:xfrm>
              <a:off x="7028640" y="2311200"/>
              <a:ext cx="753120" cy="869760"/>
            </a:xfrm>
            <a:prstGeom prst="rect">
              <a:avLst/>
            </a:prstGeom>
            <a:ln>
              <a:noFill/>
            </a:ln>
          </p:spPr>
        </p:pic>
        <p:sp>
          <p:nvSpPr>
            <p:cNvPr id="248" name="CustomShape 14"/>
            <p:cNvSpPr/>
            <p:nvPr/>
          </p:nvSpPr>
          <p:spPr>
            <a:xfrm flipH="1">
              <a:off x="7465320" y="4201920"/>
              <a:ext cx="3600" cy="8409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9" name="CustomShape 15"/>
            <p:cNvSpPr/>
            <p:nvPr/>
          </p:nvSpPr>
          <p:spPr>
            <a:xfrm>
              <a:off x="6894360" y="5120640"/>
              <a:ext cx="2414160" cy="365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Self Learning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250" name="CustomShape 16"/>
            <p:cNvSpPr/>
            <p:nvPr/>
          </p:nvSpPr>
          <p:spPr>
            <a:xfrm>
              <a:off x="6309360" y="3740400"/>
              <a:ext cx="2695320" cy="456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Maintainability</a:t>
              </a:r>
              <a:endParaRPr b="0" lang="en-US" sz="2400" spc="-1" strike="noStrike">
                <a:latin typeface="Arial"/>
              </a:endParaRPr>
            </a:p>
          </p:txBody>
        </p:sp>
      </p:grpSp>
      <p:pic>
        <p:nvPicPr>
          <p:cNvPr id="251" name="Picture 170" descr=""/>
          <p:cNvPicPr/>
          <p:nvPr/>
        </p:nvPicPr>
        <p:blipFill>
          <a:blip r:embed="rId4"/>
          <a:stretch/>
        </p:blipFill>
        <p:spPr>
          <a:xfrm>
            <a:off x="7589520" y="91800"/>
            <a:ext cx="1553760" cy="1232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1" dur="indefinite" restart="never" nodeType="tmRoot">
          <p:childTnLst>
            <p:seq>
              <p:cTn id="1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2834640" y="-92160"/>
            <a:ext cx="3579840" cy="75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Class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53" name="Picture 170" descr=""/>
          <p:cNvPicPr/>
          <p:nvPr/>
        </p:nvPicPr>
        <p:blipFill>
          <a:blip r:embed="rId1"/>
          <a:stretch/>
        </p:blipFill>
        <p:spPr>
          <a:xfrm>
            <a:off x="7760520" y="91800"/>
            <a:ext cx="1382760" cy="1096920"/>
          </a:xfrm>
          <a:prstGeom prst="rect">
            <a:avLst/>
          </a:prstGeom>
          <a:ln>
            <a:noFill/>
          </a:ln>
        </p:spPr>
      </p:pic>
      <p:pic>
        <p:nvPicPr>
          <p:cNvPr id="254" name="" descr=""/>
          <p:cNvPicPr/>
          <p:nvPr/>
        </p:nvPicPr>
        <p:blipFill>
          <a:blip r:embed="rId2"/>
          <a:stretch/>
        </p:blipFill>
        <p:spPr>
          <a:xfrm>
            <a:off x="7920" y="652680"/>
            <a:ext cx="7673040" cy="6205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3" dur="indefinite" restart="never" nodeType="tmRoot">
          <p:childTnLst>
            <p:seq>
              <p:cTn id="17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Picture 236" descr=""/>
          <p:cNvPicPr/>
          <p:nvPr/>
        </p:nvPicPr>
        <p:blipFill>
          <a:blip r:embed="rId1"/>
          <a:stretch/>
        </p:blipFill>
        <p:spPr>
          <a:xfrm>
            <a:off x="1266480" y="0"/>
            <a:ext cx="6589800" cy="6765480"/>
          </a:xfrm>
          <a:prstGeom prst="rect">
            <a:avLst/>
          </a:prstGeom>
          <a:ln>
            <a:noFill/>
          </a:ln>
        </p:spPr>
      </p:pic>
      <p:sp>
        <p:nvSpPr>
          <p:cNvPr id="256" name="CustomShape 1"/>
          <p:cNvSpPr/>
          <p:nvPr/>
        </p:nvSpPr>
        <p:spPr>
          <a:xfrm>
            <a:off x="2504520" y="304920"/>
            <a:ext cx="4114080" cy="76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Context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57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2760" cy="109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5" dur="indefinite" restart="never" nodeType="tmRoot">
          <p:childTnLst>
            <p:seq>
              <p:cTn id="17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2750</TotalTime>
  <Application>LibreOffice/6.0.4.2$Windows_X86_64 LibreOffice_project/9b0d9b32d5dcda91d2f1a96dc04c645c450872bf</Application>
  <Words>166</Words>
  <Paragraphs>67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2018-11-12T18:05:06Z</dcterms:created>
  <dc:creator>Zeyad</dc:creator>
  <dc:description/>
  <dc:language>en-US</dc:language>
  <cp:lastModifiedBy/>
  <dcterms:modified xsi:type="dcterms:W3CDTF">2018-12-04T23:13:45Z</dcterms:modified>
  <cp:revision>47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